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5143500" cx="9144000"/>
  <p:notesSz cx="6858000" cy="9144000"/>
  <p:embeddedFontLst>
    <p:embeddedFont>
      <p:font typeface="Nunito"/>
      <p:regular r:id="rId20"/>
      <p:bold r:id="rId21"/>
      <p:italic r:id="rId22"/>
      <p:boldItalic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Nunito-regular.fntdata"/><Relationship Id="rId11" Type="http://schemas.openxmlformats.org/officeDocument/2006/relationships/slide" Target="slides/slide6.xml"/><Relationship Id="rId22" Type="http://schemas.openxmlformats.org/officeDocument/2006/relationships/font" Target="fonts/Nunito-italic.fntdata"/><Relationship Id="rId10" Type="http://schemas.openxmlformats.org/officeDocument/2006/relationships/slide" Target="slides/slide5.xml"/><Relationship Id="rId21" Type="http://schemas.openxmlformats.org/officeDocument/2006/relationships/font" Target="fonts/Nunito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23" Type="http://schemas.openxmlformats.org/officeDocument/2006/relationships/font" Target="fonts/Nunito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8ab0520f24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8ab0520f24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8ab0520f24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8ab0520f24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8ab0520f24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8ab0520f24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8ab0520f24_0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8ab0520f24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8ab0520f24_0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8ab0520f24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8ab0520f24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8ab0520f24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8ab0520f24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8ab0520f24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8ab0520f24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8ab0520f24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8ab0520f24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8ab0520f24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8ab0520f24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8ab0520f24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8a03760e0d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8a03760e0d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8ab0520f24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8ab0520f24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8a03760e0d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8a03760e0d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accent6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" name="Google Shape;34;p2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35" name="Google Shape;35;p2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accent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" name="Google Shape;119;p11"/>
          <p:cNvSpPr txBox="1"/>
          <p:nvPr>
            <p:ph hasCustomPrompt="1" type="title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/>
          <p:nvPr>
            <p:ph idx="1" type="body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ctr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ctr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ctr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ctr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ctr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1" name="Google Shape;121;p1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accent3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" name="Google Shape;39;p3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Google Shape;4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3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8" name="Google Shape;48;p3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bg>
      <p:bgPr>
        <a:solidFill>
          <a:schemeClr val="dk2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4" name="Google Shape;54;p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4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bg>
      <p:bgPr>
        <a:solidFill>
          <a:schemeClr val="dk2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1" name="Google Shape;61;p5"/>
          <p:cNvSpPr txBox="1"/>
          <p:nvPr>
            <p:ph idx="1" type="body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2" name="Google Shape;62;p5"/>
          <p:cNvSpPr txBox="1"/>
          <p:nvPr>
            <p:ph idx="2" type="body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3" name="Google Shape;63;p5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bg>
      <p:bgPr>
        <a:solidFill>
          <a:schemeClr val="dk2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9" name="Google Shape;69;p6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bg>
      <p:bgPr>
        <a:solidFill>
          <a:schemeClr val="accent3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7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5" name="Google Shape;75;p7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6" name="Google Shape;76;p7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" name="Google Shape;93;p8"/>
          <p:cNvSpPr txBox="1"/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94" name="Google Shape;94;p8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bg>
      <p:bgPr>
        <a:solidFill>
          <a:schemeClr val="dk2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9"/>
          <p:cNvSpPr txBox="1"/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0" name="Google Shape;100;p9"/>
          <p:cNvSpPr txBox="1"/>
          <p:nvPr>
            <p:ph idx="1" type="subTitle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1" name="Google Shape;101;p9"/>
          <p:cNvSpPr txBox="1"/>
          <p:nvPr>
            <p:ph idx="2" type="body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2" name="Google Shape;102;p9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bg>
      <p:bgPr>
        <a:solidFill>
          <a:schemeClr val="accent1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0"/>
          <p:cNvSpPr txBox="1"/>
          <p:nvPr>
            <p:ph idx="1" type="body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8" name="Google Shape;108;p10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hift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3"/>
          <p:cNvSpPr txBox="1"/>
          <p:nvPr>
            <p:ph type="ctrTitle"/>
          </p:nvPr>
        </p:nvSpPr>
        <p:spPr>
          <a:xfrm>
            <a:off x="1858703" y="983258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r" sz="2000">
                <a:latin typeface="Calibri"/>
                <a:ea typeface="Calibri"/>
                <a:cs typeface="Calibri"/>
                <a:sym typeface="Calibri"/>
              </a:rPr>
              <a:t>ÇOKLU SUNUCULU NESNELERİN İNTERNETİ (IoT) İÇİN DİJİTAL ADLİ BİLİŞİM VE MAKİNE ÖĞRENMESİ TEKNİKLERİ İLE SUÇ TESPİTİNİN YAPILMASI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13"/>
          <p:cNvSpPr txBox="1"/>
          <p:nvPr>
            <p:ph idx="1" type="subTitle"/>
          </p:nvPr>
        </p:nvSpPr>
        <p:spPr>
          <a:xfrm>
            <a:off x="1858700" y="23104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Derin Öğrenme Yaklaşımı ile Optimize Edilmiştir</a:t>
            </a:r>
            <a:endParaRPr/>
          </a:p>
        </p:txBody>
      </p:sp>
      <p:pic>
        <p:nvPicPr>
          <p:cNvPr id="130" name="Google Shape;130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1675" y="1294713"/>
            <a:ext cx="1277025" cy="1277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66225" y="1294713"/>
            <a:ext cx="1277025" cy="1277025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13"/>
          <p:cNvSpPr txBox="1"/>
          <p:nvPr/>
        </p:nvSpPr>
        <p:spPr>
          <a:xfrm>
            <a:off x="1932500" y="2698850"/>
            <a:ext cx="53613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r" sz="1600">
                <a:solidFill>
                  <a:srgbClr val="AF7B51"/>
                </a:solidFill>
                <a:latin typeface="Calibri"/>
                <a:ea typeface="Calibri"/>
                <a:cs typeface="Calibri"/>
                <a:sym typeface="Calibri"/>
              </a:rPr>
              <a:t>T.C. Kocaeli Üniversitesi</a:t>
            </a:r>
            <a:endParaRPr sz="1600">
              <a:solidFill>
                <a:srgbClr val="AF7B5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r" sz="1600">
                <a:solidFill>
                  <a:srgbClr val="AF7B51"/>
                </a:solidFill>
                <a:latin typeface="Calibri"/>
                <a:ea typeface="Calibri"/>
                <a:cs typeface="Calibri"/>
                <a:sym typeface="Calibri"/>
              </a:rPr>
              <a:t>Bilgisayar Mühendisliği</a:t>
            </a:r>
            <a:endParaRPr sz="1600">
              <a:solidFill>
                <a:srgbClr val="AF7B5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r" sz="1600">
                <a:solidFill>
                  <a:srgbClr val="AF7B51"/>
                </a:solidFill>
                <a:latin typeface="Calibri"/>
                <a:ea typeface="Calibri"/>
                <a:cs typeface="Calibri"/>
                <a:sym typeface="Calibri"/>
              </a:rPr>
              <a:t>Bitirme Çalışması</a:t>
            </a:r>
            <a:endParaRPr sz="1600">
              <a:solidFill>
                <a:srgbClr val="AF7B5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r" sz="1600">
                <a:solidFill>
                  <a:srgbClr val="AF7B51"/>
                </a:solidFill>
                <a:latin typeface="Calibri"/>
                <a:ea typeface="Calibri"/>
                <a:cs typeface="Calibri"/>
                <a:sym typeface="Calibri"/>
              </a:rPr>
              <a:t>150202040 Yasin Emir KUTLU</a:t>
            </a:r>
            <a:endParaRPr sz="1600">
              <a:solidFill>
                <a:srgbClr val="AF7B5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r" sz="1600">
                <a:solidFill>
                  <a:srgbClr val="AF7B51"/>
                </a:solidFill>
                <a:latin typeface="Calibri"/>
                <a:ea typeface="Calibri"/>
                <a:cs typeface="Calibri"/>
                <a:sym typeface="Calibri"/>
              </a:rPr>
              <a:t>Danışman : Doç. Dr. Kerem KÜÇÜK</a:t>
            </a:r>
            <a:endParaRPr sz="1600">
              <a:solidFill>
                <a:srgbClr val="AF7B5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AF7B5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2"/>
          <p:cNvSpPr txBox="1"/>
          <p:nvPr>
            <p:ph type="title"/>
          </p:nvPr>
        </p:nvSpPr>
        <p:spPr>
          <a:xfrm>
            <a:off x="819150" y="464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IoT CİHAZLARI İÇİN GELİŞTİRİLMİŞ MASAÜSTÜ UYGULAMASI</a:t>
            </a:r>
            <a:endParaRPr/>
          </a:p>
        </p:txBody>
      </p:sp>
      <p:sp>
        <p:nvSpPr>
          <p:cNvPr id="191" name="Google Shape;191;p22"/>
          <p:cNvSpPr txBox="1"/>
          <p:nvPr>
            <p:ph idx="1" type="body"/>
          </p:nvPr>
        </p:nvSpPr>
        <p:spPr>
          <a:xfrm>
            <a:off x="819150" y="1538650"/>
            <a:ext cx="3701700" cy="290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❖"/>
            </a:pPr>
            <a:r>
              <a:rPr lang="tr" sz="1100"/>
              <a:t>C# programlama dili kullanılarak geliştirilmiş olan masaüstü uygulaması öne sürülen sistemi kullanan kullanıcılara </a:t>
            </a:r>
            <a:r>
              <a:rPr b="1" lang="tr" sz="1100"/>
              <a:t>birçok fonksiyon</a:t>
            </a:r>
            <a:r>
              <a:rPr lang="tr" sz="1100"/>
              <a:t> sunmaktadır. Bu işlemlerden </a:t>
            </a:r>
            <a:r>
              <a:rPr lang="tr" sz="1100"/>
              <a:t>faydalanabilmek</a:t>
            </a:r>
            <a:r>
              <a:rPr lang="tr" sz="1100"/>
              <a:t> için her kullanıcının bir </a:t>
            </a:r>
            <a:r>
              <a:rPr b="1" lang="tr" sz="1100"/>
              <a:t>hesap açması</a:t>
            </a:r>
            <a:r>
              <a:rPr lang="tr" sz="1100"/>
              <a:t> gerekmektedir.</a:t>
            </a:r>
            <a:endParaRPr sz="1100"/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❖"/>
            </a:pPr>
            <a:r>
              <a:rPr lang="tr" sz="1100"/>
              <a:t>Temel bazda bu uygulama</a:t>
            </a:r>
            <a:r>
              <a:rPr b="1" lang="tr" sz="1100"/>
              <a:t> kullanıcılara ve adli bilişim </a:t>
            </a:r>
            <a:r>
              <a:rPr lang="tr" sz="1100"/>
              <a:t>uzmanlarına hizmet etmektedir.</a:t>
            </a:r>
            <a:endParaRPr sz="1100"/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❖"/>
            </a:pPr>
            <a:r>
              <a:rPr lang="tr" sz="1100"/>
              <a:t>Bu fonksiyonlar, </a:t>
            </a:r>
            <a:r>
              <a:rPr lang="tr" sz="1100"/>
              <a:t>Hesap oluşturma, Login işlemi, IoT cihazı kayıt etme, IoT cihazı takip etme, IoT cihazından elde edilmiş resimlerin sonuçlarının analiz edilmesi işlemleri gibi temel işlemlerdir.</a:t>
            </a:r>
            <a:endParaRPr sz="1100"/>
          </a:p>
        </p:txBody>
      </p:sp>
      <p:pic>
        <p:nvPicPr>
          <p:cNvPr id="192" name="Google Shape;19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20850" y="1494700"/>
            <a:ext cx="4318350" cy="32308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3"/>
          <p:cNvSpPr txBox="1"/>
          <p:nvPr>
            <p:ph type="title"/>
          </p:nvPr>
        </p:nvSpPr>
        <p:spPr>
          <a:xfrm>
            <a:off x="819150" y="669750"/>
            <a:ext cx="7505700" cy="68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DENEYSEL SONUÇLAR</a:t>
            </a:r>
            <a:endParaRPr/>
          </a:p>
        </p:txBody>
      </p:sp>
      <p:sp>
        <p:nvSpPr>
          <p:cNvPr id="198" name="Google Shape;198;p23"/>
          <p:cNvSpPr txBox="1"/>
          <p:nvPr>
            <p:ph idx="1" type="body"/>
          </p:nvPr>
        </p:nvSpPr>
        <p:spPr>
          <a:xfrm>
            <a:off x="819150" y="1201625"/>
            <a:ext cx="3826200" cy="311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❖"/>
            </a:pPr>
            <a:r>
              <a:rPr lang="tr" sz="1100"/>
              <a:t>Deneysel sonuçların değerlendirilmesi iki aşamada değerlendirilmektedir. Bu aşamalar </a:t>
            </a:r>
            <a:r>
              <a:rPr b="1" lang="tr" sz="1100"/>
              <a:t>masaüstü uygulamasından</a:t>
            </a:r>
            <a:r>
              <a:rPr lang="tr" sz="1100"/>
              <a:t> elde edilen</a:t>
            </a:r>
            <a:r>
              <a:rPr b="1" lang="tr" sz="1100"/>
              <a:t> sonuç bilgileri </a:t>
            </a:r>
            <a:r>
              <a:rPr lang="tr" sz="1100"/>
              <a:t>ve </a:t>
            </a:r>
            <a:r>
              <a:rPr b="1" lang="tr" sz="1100"/>
              <a:t>CNN modeli</a:t>
            </a:r>
            <a:r>
              <a:rPr lang="tr" sz="1100"/>
              <a:t> yardımıyla gerçekleştirilen </a:t>
            </a:r>
            <a:r>
              <a:rPr b="1" lang="tr" sz="1100"/>
              <a:t>analiz işlemleri </a:t>
            </a:r>
            <a:r>
              <a:rPr lang="tr" sz="1100"/>
              <a:t>olarak sınıflandırılmaktadır.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❖"/>
            </a:pPr>
            <a:r>
              <a:rPr lang="tr" sz="1100"/>
              <a:t>İlk adımda, </a:t>
            </a:r>
            <a:r>
              <a:rPr b="1" lang="tr" sz="1100"/>
              <a:t>masaüstü uygulaması</a:t>
            </a:r>
            <a:r>
              <a:rPr lang="tr" sz="1100"/>
              <a:t> senkronize çalıştığı </a:t>
            </a:r>
            <a:r>
              <a:rPr b="1" lang="tr" sz="1100"/>
              <a:t>bulut ortamı</a:t>
            </a:r>
            <a:r>
              <a:rPr lang="tr" sz="1100"/>
              <a:t> ile </a:t>
            </a:r>
            <a:r>
              <a:rPr b="1" lang="tr" sz="1100"/>
              <a:t>hatasız</a:t>
            </a:r>
            <a:r>
              <a:rPr lang="tr" sz="1100"/>
              <a:t> çalışmaktadır. Masaüstü uygulamasından yapılmış olan istekler bulut ortamında </a:t>
            </a:r>
            <a:r>
              <a:rPr b="1" lang="tr" sz="1100"/>
              <a:t>başarılı bir şekilde</a:t>
            </a:r>
            <a:r>
              <a:rPr lang="tr" sz="1100"/>
              <a:t> saklanmaktadır. Herhangi bir talep durumda IoT cihazı ile alakalı bilgiler </a:t>
            </a:r>
            <a:r>
              <a:rPr b="1" lang="tr" sz="1100"/>
              <a:t>masaüstü uygulamasına</a:t>
            </a:r>
            <a:r>
              <a:rPr lang="tr" sz="1100"/>
              <a:t> gönderilmektedir.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❖"/>
            </a:pPr>
            <a:r>
              <a:rPr lang="tr" sz="1100"/>
              <a:t>İkinci adımda ise geliştirilmiş olan </a:t>
            </a:r>
            <a:r>
              <a:rPr b="1" lang="tr" sz="1100"/>
              <a:t>CNN modeli</a:t>
            </a:r>
            <a:r>
              <a:rPr lang="tr" sz="1100"/>
              <a:t> ile resimlerin analiz edilip sınıflandırılması işlemi gerçekleştirilmektedir. Bu işlem sırasında eğitilmiş olan model yüksek bir doğruluk değerine sahiptir. Bu noktada accuracy değeri </a:t>
            </a:r>
            <a:r>
              <a:rPr b="1" lang="tr" sz="1100"/>
              <a:t>30 epoch</a:t>
            </a:r>
            <a:r>
              <a:rPr lang="tr" sz="1100"/>
              <a:t> sonunda </a:t>
            </a:r>
            <a:r>
              <a:rPr b="1" lang="tr" sz="1100"/>
              <a:t>0.8448</a:t>
            </a:r>
            <a:r>
              <a:rPr lang="tr" sz="1100"/>
              <a:t> değerine eşit </a:t>
            </a:r>
            <a:r>
              <a:rPr lang="tr" sz="1100"/>
              <a:t>olmaktadır</a:t>
            </a:r>
            <a:r>
              <a:rPr lang="tr" sz="1100"/>
              <a:t>. Buna yanında ise val_accuracy değeri </a:t>
            </a:r>
            <a:r>
              <a:rPr b="1" lang="tr" sz="1100"/>
              <a:t>0.8727 </a:t>
            </a:r>
            <a:r>
              <a:rPr lang="tr" sz="1100"/>
              <a:t>değerine ulaşmaktadır.</a:t>
            </a:r>
            <a:endParaRPr sz="85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99" name="Google Shape;19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5350" y="1318850"/>
            <a:ext cx="4193851" cy="331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4"/>
          <p:cNvSpPr txBox="1"/>
          <p:nvPr>
            <p:ph type="title"/>
          </p:nvPr>
        </p:nvSpPr>
        <p:spPr>
          <a:xfrm>
            <a:off x="819150" y="479250"/>
            <a:ext cx="7505700" cy="5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ÇIKARIM 2 :</a:t>
            </a:r>
            <a:endParaRPr/>
          </a:p>
        </p:txBody>
      </p:sp>
      <p:sp>
        <p:nvSpPr>
          <p:cNvPr id="205" name="Google Shape;205;p24"/>
          <p:cNvSpPr/>
          <p:nvPr/>
        </p:nvSpPr>
        <p:spPr>
          <a:xfrm>
            <a:off x="762000" y="1147100"/>
            <a:ext cx="3978504" cy="3358908"/>
          </a:xfrm>
          <a:prstGeom prst="cloud">
            <a:avLst/>
          </a:prstGeom>
          <a:solidFill>
            <a:srgbClr val="FFE599"/>
          </a:solidFill>
          <a:ln cap="flat" cmpd="sng" w="9525">
            <a:solidFill>
              <a:srgbClr val="233A4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233A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tr" sz="1100">
                <a:solidFill>
                  <a:srgbClr val="233A44"/>
                </a:solidFill>
                <a:latin typeface="Calibri"/>
                <a:ea typeface="Calibri"/>
                <a:cs typeface="Calibri"/>
                <a:sym typeface="Calibri"/>
              </a:rPr>
              <a:t>Bu sonuçlar değerlendirildiğinde ise öne sürülmüş</a:t>
            </a:r>
            <a:r>
              <a:rPr b="1" lang="tr" sz="1100">
                <a:solidFill>
                  <a:srgbClr val="233A44"/>
                </a:solidFill>
                <a:latin typeface="Calibri"/>
                <a:ea typeface="Calibri"/>
                <a:cs typeface="Calibri"/>
                <a:sym typeface="Calibri"/>
              </a:rPr>
              <a:t> IoT cihaz modeli </a:t>
            </a:r>
            <a:r>
              <a:rPr lang="tr" sz="1100">
                <a:solidFill>
                  <a:srgbClr val="233A44"/>
                </a:solidFill>
                <a:latin typeface="Calibri"/>
                <a:ea typeface="Calibri"/>
                <a:cs typeface="Calibri"/>
                <a:sym typeface="Calibri"/>
              </a:rPr>
              <a:t>ve geliştirilmiş </a:t>
            </a:r>
            <a:r>
              <a:rPr b="1" lang="tr" sz="1100">
                <a:solidFill>
                  <a:srgbClr val="233A44"/>
                </a:solidFill>
                <a:latin typeface="Calibri"/>
                <a:ea typeface="Calibri"/>
                <a:cs typeface="Calibri"/>
                <a:sym typeface="Calibri"/>
              </a:rPr>
              <a:t>CNN modelinin</a:t>
            </a:r>
            <a:r>
              <a:rPr lang="tr" sz="1100">
                <a:solidFill>
                  <a:srgbClr val="233A44"/>
                </a:solidFill>
                <a:latin typeface="Calibri"/>
                <a:ea typeface="Calibri"/>
                <a:cs typeface="Calibri"/>
                <a:sym typeface="Calibri"/>
              </a:rPr>
              <a:t> birbirleriyle uyumlu çalıştığı görülmektedir. </a:t>
            </a:r>
            <a:r>
              <a:rPr b="1" lang="tr" sz="1100">
                <a:solidFill>
                  <a:srgbClr val="233A44"/>
                </a:solidFill>
                <a:latin typeface="Calibri"/>
                <a:ea typeface="Calibri"/>
                <a:cs typeface="Calibri"/>
                <a:sym typeface="Calibri"/>
              </a:rPr>
              <a:t>Yüksek doğruluk </a:t>
            </a:r>
            <a:r>
              <a:rPr lang="tr" sz="1100">
                <a:solidFill>
                  <a:srgbClr val="233A44"/>
                </a:solidFill>
                <a:latin typeface="Calibri"/>
                <a:ea typeface="Calibri"/>
                <a:cs typeface="Calibri"/>
                <a:sym typeface="Calibri"/>
              </a:rPr>
              <a:t>değeri ise resimlerin doğru bir şekilde sınıflandırıldığının göstergesi olmaktadır. </a:t>
            </a:r>
            <a:r>
              <a:rPr b="1" lang="tr" sz="1100">
                <a:solidFill>
                  <a:srgbClr val="233A44"/>
                </a:solidFill>
                <a:latin typeface="Calibri"/>
                <a:ea typeface="Calibri"/>
                <a:cs typeface="Calibri"/>
                <a:sym typeface="Calibri"/>
              </a:rPr>
              <a:t>Özetle,</a:t>
            </a:r>
            <a:r>
              <a:rPr lang="tr" sz="1100">
                <a:solidFill>
                  <a:srgbClr val="233A44"/>
                </a:solidFill>
                <a:latin typeface="Calibri"/>
                <a:ea typeface="Calibri"/>
                <a:cs typeface="Calibri"/>
                <a:sym typeface="Calibri"/>
              </a:rPr>
              <a:t> projenin temel amacı olan IoT cihazlarından elde edilmiş </a:t>
            </a:r>
            <a:r>
              <a:rPr b="1" lang="tr" sz="1100">
                <a:solidFill>
                  <a:srgbClr val="233A44"/>
                </a:solidFill>
                <a:latin typeface="Calibri"/>
                <a:ea typeface="Calibri"/>
                <a:cs typeface="Calibri"/>
                <a:sym typeface="Calibri"/>
              </a:rPr>
              <a:t>resim verilerinin işlenerek</a:t>
            </a:r>
            <a:r>
              <a:rPr lang="tr" sz="1100">
                <a:solidFill>
                  <a:srgbClr val="233A44"/>
                </a:solidFill>
                <a:latin typeface="Calibri"/>
                <a:ea typeface="Calibri"/>
                <a:cs typeface="Calibri"/>
                <a:sym typeface="Calibri"/>
              </a:rPr>
              <a:t> suç işleme potansiyeli olanları sınıflandırılıp gerekli birimlere iletilmesi işlemi gerçekleştirilmiştir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6" name="Google Shape;20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8786" y="1080450"/>
            <a:ext cx="3630786" cy="340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025" y="195275"/>
            <a:ext cx="4192450" cy="4752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03470" y="195263"/>
            <a:ext cx="4532075" cy="475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6"/>
          <p:cNvSpPr txBox="1"/>
          <p:nvPr>
            <p:ph type="title"/>
          </p:nvPr>
        </p:nvSpPr>
        <p:spPr>
          <a:xfrm>
            <a:off x="819150" y="845600"/>
            <a:ext cx="7505700" cy="56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TEŞEKKÜR</a:t>
            </a:r>
            <a:endParaRPr/>
          </a:p>
        </p:txBody>
      </p:sp>
      <p:sp>
        <p:nvSpPr>
          <p:cNvPr id="218" name="Google Shape;218;p26"/>
          <p:cNvSpPr txBox="1"/>
          <p:nvPr>
            <p:ph idx="1" type="body"/>
          </p:nvPr>
        </p:nvSpPr>
        <p:spPr>
          <a:xfrm>
            <a:off x="819150" y="1809725"/>
            <a:ext cx="7505700" cy="49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tr" sz="1500"/>
              <a:t>Öğrenci : Yasin Emir KUTLU (150202040)      		Danışman : Doç. Dr. Kerem Küçük</a:t>
            </a:r>
            <a:endParaRPr sz="1500"/>
          </a:p>
        </p:txBody>
      </p:sp>
      <p:pic>
        <p:nvPicPr>
          <p:cNvPr id="219" name="Google Shape;21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2775" y="2622713"/>
            <a:ext cx="1277025" cy="1277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89650" y="2571738"/>
            <a:ext cx="1277025" cy="1277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4"/>
          <p:cNvSpPr txBox="1"/>
          <p:nvPr>
            <p:ph type="title"/>
          </p:nvPr>
        </p:nvSpPr>
        <p:spPr>
          <a:xfrm>
            <a:off x="819150" y="567175"/>
            <a:ext cx="7505700" cy="59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KONU BAŞLIKLARI</a:t>
            </a:r>
            <a:endParaRPr/>
          </a:p>
        </p:txBody>
      </p:sp>
      <p:sp>
        <p:nvSpPr>
          <p:cNvPr id="138" name="Google Shape;138;p14"/>
          <p:cNvSpPr txBox="1"/>
          <p:nvPr>
            <p:ph idx="1" type="body"/>
          </p:nvPr>
        </p:nvSpPr>
        <p:spPr>
          <a:xfrm>
            <a:off x="819150" y="1128450"/>
            <a:ext cx="7505700" cy="316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Times New Roman"/>
              <a:buAutoNum type="arabicPeriod"/>
            </a:pPr>
            <a:r>
              <a:rPr b="1" lang="tr">
                <a:latin typeface="Times New Roman"/>
                <a:ea typeface="Times New Roman"/>
                <a:cs typeface="Times New Roman"/>
                <a:sym typeface="Times New Roman"/>
              </a:rPr>
              <a:t>ÖZET (ABSTRACT)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Times New Roman"/>
              <a:buAutoNum type="arabicPeriod"/>
            </a:pPr>
            <a:r>
              <a:rPr b="1" lang="tr">
                <a:latin typeface="Times New Roman"/>
                <a:ea typeface="Times New Roman"/>
                <a:cs typeface="Times New Roman"/>
                <a:sym typeface="Times New Roman"/>
              </a:rPr>
              <a:t>ADLİ BİLİŞİME GİRİŞ (INTRODUCTION TO FORENSIC)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Font typeface="Times New Roman"/>
              <a:buChar char="➢"/>
            </a:pPr>
            <a:r>
              <a:rPr lang="tr">
                <a:latin typeface="Times New Roman"/>
                <a:ea typeface="Times New Roman"/>
                <a:cs typeface="Times New Roman"/>
                <a:sym typeface="Times New Roman"/>
              </a:rPr>
              <a:t>Adli Bilişim Nedir ?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Times New Roman"/>
              <a:buAutoNum type="arabicPeriod"/>
            </a:pPr>
            <a:r>
              <a:rPr b="1" lang="tr">
                <a:latin typeface="Times New Roman"/>
                <a:ea typeface="Times New Roman"/>
                <a:cs typeface="Times New Roman"/>
                <a:sym typeface="Times New Roman"/>
              </a:rPr>
              <a:t>MATERYALLER (MATERIALS)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Font typeface="Times New Roman"/>
              <a:buChar char="➢"/>
            </a:pPr>
            <a:r>
              <a:rPr lang="tr">
                <a:latin typeface="Times New Roman"/>
                <a:ea typeface="Times New Roman"/>
                <a:cs typeface="Times New Roman"/>
                <a:sym typeface="Times New Roman"/>
              </a:rPr>
              <a:t>Programlama dili ve IDE özellikleri, Evrişimsel Nöron Ağı Modeli, Geliştirilmiş Uygulamalar, Bulut Platformu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Times New Roman"/>
              <a:buAutoNum type="arabicPeriod"/>
            </a:pPr>
            <a:r>
              <a:rPr b="1" lang="tr">
                <a:latin typeface="Times New Roman"/>
                <a:ea typeface="Times New Roman"/>
                <a:cs typeface="Times New Roman"/>
                <a:sym typeface="Times New Roman"/>
              </a:rPr>
              <a:t>ORTAYA SÜRÜLEN MİMARİ (PROPOSED ARCHITECTURE)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Font typeface="Times New Roman"/>
              <a:buChar char="➢"/>
            </a:pPr>
            <a:r>
              <a:rPr lang="tr">
                <a:latin typeface="Times New Roman"/>
                <a:ea typeface="Times New Roman"/>
                <a:cs typeface="Times New Roman"/>
                <a:sym typeface="Times New Roman"/>
              </a:rPr>
              <a:t>IoT Cihazı Modeli, CNN ve IoT Cihazından Elde Edilmiş Verilerin İşlenmesi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Times New Roman"/>
              <a:buAutoNum type="arabicPeriod"/>
            </a:pPr>
            <a:r>
              <a:rPr b="1" lang="tr">
                <a:latin typeface="Times New Roman"/>
                <a:ea typeface="Times New Roman"/>
                <a:cs typeface="Times New Roman"/>
                <a:sym typeface="Times New Roman"/>
              </a:rPr>
              <a:t>IoT CİHAZLARI İÇİN GELİŞTİRİLMİŞ MASAÜSTÜ UYGULAMASI (DEVELOPED DESKTOP APPLICATION FOR IoT DEVICES)	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Font typeface="Times New Roman"/>
              <a:buChar char="➢"/>
            </a:pPr>
            <a:r>
              <a:rPr lang="tr">
                <a:latin typeface="Times New Roman"/>
                <a:ea typeface="Times New Roman"/>
                <a:cs typeface="Times New Roman"/>
                <a:sym typeface="Times New Roman"/>
              </a:rPr>
              <a:t>Masaüstü Uygulamasının Fonksiyonları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Times New Roman"/>
              <a:buAutoNum type="arabicPeriod"/>
            </a:pPr>
            <a:r>
              <a:rPr b="1" lang="tr">
                <a:latin typeface="Times New Roman"/>
                <a:ea typeface="Times New Roman"/>
                <a:cs typeface="Times New Roman"/>
                <a:sym typeface="Times New Roman"/>
              </a:rPr>
              <a:t>DENEYSEL SONUÇLAR (EXPERIMENTAL RESULTS)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Font typeface="Times New Roman"/>
              <a:buChar char="➢"/>
            </a:pPr>
            <a:r>
              <a:rPr lang="tr">
                <a:latin typeface="Times New Roman"/>
                <a:ea typeface="Times New Roman"/>
                <a:cs typeface="Times New Roman"/>
                <a:sym typeface="Times New Roman"/>
              </a:rPr>
              <a:t>Resim Verilerini İşlemek İçin Geliştirilmiş CNN Modelinin Sonuçları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Font typeface="Times New Roman"/>
              <a:buChar char="➢"/>
            </a:pPr>
            <a:r>
              <a:rPr lang="tr">
                <a:latin typeface="Times New Roman"/>
                <a:ea typeface="Times New Roman"/>
                <a:cs typeface="Times New Roman"/>
                <a:sym typeface="Times New Roman"/>
              </a:rPr>
              <a:t>Gerekli Sonuçların Değerlendirilmesi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5"/>
          <p:cNvSpPr txBox="1"/>
          <p:nvPr>
            <p:ph type="title"/>
          </p:nvPr>
        </p:nvSpPr>
        <p:spPr>
          <a:xfrm>
            <a:off x="819150" y="618450"/>
            <a:ext cx="7505700" cy="5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ÖZET</a:t>
            </a:r>
            <a:endParaRPr/>
          </a:p>
        </p:txBody>
      </p:sp>
      <p:sp>
        <p:nvSpPr>
          <p:cNvPr id="144" name="Google Shape;144;p15"/>
          <p:cNvSpPr txBox="1"/>
          <p:nvPr>
            <p:ph idx="1" type="body"/>
          </p:nvPr>
        </p:nvSpPr>
        <p:spPr>
          <a:xfrm>
            <a:off x="782525" y="993600"/>
            <a:ext cx="3826200" cy="315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just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200"/>
              <a:buChar char="❖"/>
            </a:pPr>
            <a:r>
              <a:rPr b="1" lang="tr" sz="1100">
                <a:solidFill>
                  <a:srgbClr val="000000"/>
                </a:solidFill>
              </a:rPr>
              <a:t>Bu çalışmanın amacı,</a:t>
            </a:r>
            <a:r>
              <a:rPr lang="tr" sz="1100">
                <a:solidFill>
                  <a:srgbClr val="000000"/>
                </a:solidFill>
              </a:rPr>
              <a:t> geride bıraktığımız on yıllardan beri kullanımı oldukça yaygınlaşan </a:t>
            </a:r>
            <a:r>
              <a:rPr b="1" lang="tr" sz="1100">
                <a:solidFill>
                  <a:srgbClr val="000000"/>
                </a:solidFill>
              </a:rPr>
              <a:t>Nesnelerin İnterneti</a:t>
            </a:r>
            <a:r>
              <a:rPr lang="tr" sz="1100">
                <a:solidFill>
                  <a:srgbClr val="000000"/>
                </a:solidFill>
              </a:rPr>
              <a:t> cihazlarını çoklu sunucular üzerinde çalıştırmak, çalışan cihazlar üzerinden toplanan </a:t>
            </a:r>
            <a:r>
              <a:rPr b="1" lang="tr" sz="1100">
                <a:solidFill>
                  <a:srgbClr val="000000"/>
                </a:solidFill>
              </a:rPr>
              <a:t>resim verilerden</a:t>
            </a:r>
            <a:r>
              <a:rPr lang="tr" sz="1100">
                <a:solidFill>
                  <a:srgbClr val="000000"/>
                </a:solidFill>
              </a:rPr>
              <a:t> suç tespiti yapabilmek için </a:t>
            </a:r>
            <a:r>
              <a:rPr b="1" lang="tr" sz="1100">
                <a:solidFill>
                  <a:srgbClr val="000000"/>
                </a:solidFill>
              </a:rPr>
              <a:t>gerekli derin öğrenme tekniklerinin </a:t>
            </a:r>
            <a:r>
              <a:rPr lang="tr" sz="1100">
                <a:solidFill>
                  <a:srgbClr val="000000"/>
                </a:solidFill>
              </a:rPr>
              <a:t>ve </a:t>
            </a:r>
            <a:r>
              <a:rPr b="1" lang="tr" sz="1100">
                <a:solidFill>
                  <a:srgbClr val="000000"/>
                </a:solidFill>
              </a:rPr>
              <a:t>algoritmaların</a:t>
            </a:r>
            <a:r>
              <a:rPr lang="tr" sz="1100">
                <a:solidFill>
                  <a:srgbClr val="000000"/>
                </a:solidFill>
              </a:rPr>
              <a:t> kullanılmasını sağlamaktır.</a:t>
            </a:r>
            <a:endParaRPr sz="1100">
              <a:solidFill>
                <a:srgbClr val="000000"/>
              </a:solidFill>
            </a:endParaRPr>
          </a:p>
          <a:p>
            <a:pPr indent="-2984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❖"/>
            </a:pPr>
            <a:r>
              <a:rPr lang="tr" sz="1100">
                <a:solidFill>
                  <a:srgbClr val="000000"/>
                </a:solidFill>
              </a:rPr>
              <a:t>Geliştirilmesi yapılmış olan bu yeni sistem ile, günümüzde kullanımı oldukça yaygınlaşan</a:t>
            </a:r>
            <a:r>
              <a:rPr b="1" lang="tr" sz="1100">
                <a:solidFill>
                  <a:srgbClr val="000000"/>
                </a:solidFill>
              </a:rPr>
              <a:t> akıllı cihazların</a:t>
            </a:r>
            <a:r>
              <a:rPr lang="tr" sz="1100">
                <a:solidFill>
                  <a:srgbClr val="000000"/>
                </a:solidFill>
              </a:rPr>
              <a:t> daha </a:t>
            </a:r>
            <a:r>
              <a:rPr b="1" lang="tr" sz="1100">
                <a:solidFill>
                  <a:srgbClr val="000000"/>
                </a:solidFill>
              </a:rPr>
              <a:t>güvenilir</a:t>
            </a:r>
            <a:r>
              <a:rPr lang="tr" sz="1100">
                <a:solidFill>
                  <a:srgbClr val="000000"/>
                </a:solidFill>
              </a:rPr>
              <a:t> bir ortamda kullanılması, bu cihazları kullanan insanların oluşabilecek </a:t>
            </a:r>
            <a:r>
              <a:rPr b="1" lang="tr" sz="1100">
                <a:solidFill>
                  <a:srgbClr val="000000"/>
                </a:solidFill>
              </a:rPr>
              <a:t>tehditlerden</a:t>
            </a:r>
            <a:r>
              <a:rPr lang="tr" sz="1100">
                <a:solidFill>
                  <a:srgbClr val="000000"/>
                </a:solidFill>
              </a:rPr>
              <a:t> uzak tutulması ve suçluların en kısa sürede tespitin yapılıp gerekli </a:t>
            </a:r>
            <a:r>
              <a:rPr b="1" lang="tr" sz="1100">
                <a:solidFill>
                  <a:srgbClr val="000000"/>
                </a:solidFill>
              </a:rPr>
              <a:t>adli kuruluşlara</a:t>
            </a:r>
            <a:r>
              <a:rPr lang="tr" sz="1100">
                <a:solidFill>
                  <a:srgbClr val="000000"/>
                </a:solidFill>
              </a:rPr>
              <a:t> teslim edilmesi amaçlanmaktadır. </a:t>
            </a:r>
            <a:endParaRPr sz="1100"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145" name="Google Shape;14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5175" y="1324650"/>
            <a:ext cx="4193851" cy="3156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6"/>
          <p:cNvSpPr txBox="1"/>
          <p:nvPr>
            <p:ph type="title"/>
          </p:nvPr>
        </p:nvSpPr>
        <p:spPr>
          <a:xfrm>
            <a:off x="819150" y="647775"/>
            <a:ext cx="7505700" cy="54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ADLİ BİLİŞİME GİRİŞ</a:t>
            </a:r>
            <a:endParaRPr/>
          </a:p>
        </p:txBody>
      </p:sp>
      <p:sp>
        <p:nvSpPr>
          <p:cNvPr id="151" name="Google Shape;151;p16"/>
          <p:cNvSpPr txBox="1"/>
          <p:nvPr>
            <p:ph idx="1" type="body"/>
          </p:nvPr>
        </p:nvSpPr>
        <p:spPr>
          <a:xfrm>
            <a:off x="819150" y="1318850"/>
            <a:ext cx="3569700" cy="312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❖"/>
            </a:pPr>
            <a:r>
              <a:rPr lang="tr" sz="1100">
                <a:solidFill>
                  <a:srgbClr val="000000"/>
                </a:solidFill>
              </a:rPr>
              <a:t>Teknolojinin özellikle geride bıraktığımız son 20 yıl boyunca hızla gelişmesine bağlı olarak </a:t>
            </a:r>
            <a:r>
              <a:rPr b="1" lang="tr" sz="1100">
                <a:solidFill>
                  <a:srgbClr val="000000"/>
                </a:solidFill>
              </a:rPr>
              <a:t>bilgisayarlar, cep telefonları, tabletler ve diğer cihazların</a:t>
            </a:r>
            <a:r>
              <a:rPr lang="tr" sz="1100">
                <a:solidFill>
                  <a:srgbClr val="000000"/>
                </a:solidFill>
              </a:rPr>
              <a:t> kullanımı oldukça </a:t>
            </a:r>
            <a:r>
              <a:rPr b="1" lang="tr" sz="1100">
                <a:solidFill>
                  <a:srgbClr val="000000"/>
                </a:solidFill>
              </a:rPr>
              <a:t>yaygınlaşmıştır.</a:t>
            </a:r>
            <a:endParaRPr b="1" sz="1100">
              <a:solidFill>
                <a:srgbClr val="000000"/>
              </a:solidFill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❖"/>
            </a:pPr>
            <a:r>
              <a:rPr lang="tr" sz="1100">
                <a:solidFill>
                  <a:srgbClr val="000000"/>
                </a:solidFill>
              </a:rPr>
              <a:t>Teknolojik cihazları kullanan insanların </a:t>
            </a:r>
            <a:r>
              <a:rPr b="1" lang="tr" sz="1100">
                <a:solidFill>
                  <a:srgbClr val="000000"/>
                </a:solidFill>
              </a:rPr>
              <a:t>fiziksel ve manevi güvenliğini sağlamak</a:t>
            </a:r>
            <a:r>
              <a:rPr lang="tr" sz="1100">
                <a:solidFill>
                  <a:srgbClr val="000000"/>
                </a:solidFill>
              </a:rPr>
              <a:t>, üzerinde çalışma yürütmek, elektronik cihazları ve bu cihazlardan sağlanmış verilerin incelenmesi alanında kullanılan ve yol gösterici kabul edilen bilim dalına </a:t>
            </a:r>
            <a:r>
              <a:rPr b="1" lang="tr" sz="1100">
                <a:solidFill>
                  <a:srgbClr val="000000"/>
                </a:solidFill>
              </a:rPr>
              <a:t>Dijital Adli Bilişim</a:t>
            </a:r>
            <a:r>
              <a:rPr lang="tr" sz="1100">
                <a:solidFill>
                  <a:srgbClr val="000000"/>
                </a:solidFill>
              </a:rPr>
              <a:t> (Digital Forensic) adı verilir.</a:t>
            </a:r>
            <a:endParaRPr sz="1100">
              <a:solidFill>
                <a:srgbClr val="000000"/>
              </a:solidFill>
            </a:endParaRPr>
          </a:p>
        </p:txBody>
      </p:sp>
      <p:pic>
        <p:nvPicPr>
          <p:cNvPr id="152" name="Google Shape;15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8850" y="1318850"/>
            <a:ext cx="4450350" cy="29661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7"/>
          <p:cNvSpPr txBox="1"/>
          <p:nvPr>
            <p:ph type="title"/>
          </p:nvPr>
        </p:nvSpPr>
        <p:spPr>
          <a:xfrm>
            <a:off x="819150" y="479250"/>
            <a:ext cx="7505700" cy="5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ÇIKARIM 1 :</a:t>
            </a:r>
            <a:endParaRPr/>
          </a:p>
        </p:txBody>
      </p:sp>
      <p:sp>
        <p:nvSpPr>
          <p:cNvPr id="158" name="Google Shape;158;p17"/>
          <p:cNvSpPr/>
          <p:nvPr/>
        </p:nvSpPr>
        <p:spPr>
          <a:xfrm>
            <a:off x="819150" y="1147100"/>
            <a:ext cx="3921372" cy="3341736"/>
          </a:xfrm>
          <a:prstGeom prst="cloud">
            <a:avLst/>
          </a:prstGeom>
          <a:solidFill>
            <a:srgbClr val="FFE599"/>
          </a:solidFill>
          <a:ln cap="flat" cmpd="sng" w="9525">
            <a:solidFill>
              <a:srgbClr val="233A4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233A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tr" sz="1100">
                <a:solidFill>
                  <a:srgbClr val="233A44"/>
                </a:solidFill>
                <a:latin typeface="Calibri"/>
                <a:ea typeface="Calibri"/>
                <a:cs typeface="Calibri"/>
                <a:sym typeface="Calibri"/>
              </a:rPr>
              <a:t>Projenin temel amacı ,</a:t>
            </a:r>
            <a:r>
              <a:rPr lang="tr" sz="1100">
                <a:solidFill>
                  <a:srgbClr val="233A44"/>
                </a:solidFill>
                <a:latin typeface="Calibri"/>
                <a:ea typeface="Calibri"/>
                <a:cs typeface="Calibri"/>
                <a:sym typeface="Calibri"/>
              </a:rPr>
              <a:t> kullanım yaygınlığı son yıllarda oldukça artmış olan IoT cihazlarının </a:t>
            </a:r>
            <a:r>
              <a:rPr b="1" lang="tr" sz="1100">
                <a:solidFill>
                  <a:srgbClr val="233A44"/>
                </a:solidFill>
                <a:latin typeface="Calibri"/>
                <a:ea typeface="Calibri"/>
                <a:cs typeface="Calibri"/>
                <a:sym typeface="Calibri"/>
              </a:rPr>
              <a:t>daha güvenli bir ortamda kullanılmasını sağlamak olup,</a:t>
            </a:r>
            <a:r>
              <a:rPr lang="tr" sz="1100">
                <a:solidFill>
                  <a:srgbClr val="233A44"/>
                </a:solidFill>
                <a:latin typeface="Calibri"/>
                <a:ea typeface="Calibri"/>
                <a:cs typeface="Calibri"/>
                <a:sym typeface="Calibri"/>
              </a:rPr>
              <a:t> bu tür cihazları kullanan kişileri oluşabilecek </a:t>
            </a:r>
            <a:r>
              <a:rPr lang="tr" sz="1100">
                <a:solidFill>
                  <a:srgbClr val="233A44"/>
                </a:solidFill>
                <a:latin typeface="Calibri"/>
                <a:ea typeface="Calibri"/>
                <a:cs typeface="Calibri"/>
                <a:sym typeface="Calibri"/>
              </a:rPr>
              <a:t>tehditlerden</a:t>
            </a:r>
            <a:r>
              <a:rPr lang="tr" sz="1100">
                <a:solidFill>
                  <a:srgbClr val="233A44"/>
                </a:solidFill>
                <a:latin typeface="Calibri"/>
                <a:ea typeface="Calibri"/>
                <a:cs typeface="Calibri"/>
                <a:sym typeface="Calibri"/>
              </a:rPr>
              <a:t> uzak tutmaktır. </a:t>
            </a:r>
            <a:r>
              <a:rPr lang="tr" sz="1100">
                <a:solidFill>
                  <a:srgbClr val="233A44"/>
                </a:solidFill>
                <a:latin typeface="Calibri"/>
                <a:ea typeface="Calibri"/>
                <a:cs typeface="Calibri"/>
                <a:sym typeface="Calibri"/>
              </a:rPr>
              <a:t> Bu açıdan bakıldığı zaman, öngörülen modelin içerisinde barındırdığı teknikler </a:t>
            </a:r>
            <a:r>
              <a:rPr b="1" lang="tr" sz="1100">
                <a:solidFill>
                  <a:srgbClr val="233A44"/>
                </a:solidFill>
                <a:latin typeface="Calibri"/>
                <a:ea typeface="Calibri"/>
                <a:cs typeface="Calibri"/>
                <a:sym typeface="Calibri"/>
              </a:rPr>
              <a:t>(CNN, DP, IoT Cihaz Modeli vb.)</a:t>
            </a:r>
            <a:r>
              <a:rPr lang="tr" sz="1100">
                <a:solidFill>
                  <a:srgbClr val="233A44"/>
                </a:solidFill>
                <a:latin typeface="Calibri"/>
                <a:ea typeface="Calibri"/>
                <a:cs typeface="Calibri"/>
                <a:sym typeface="Calibri"/>
              </a:rPr>
              <a:t> sayesinde IoT cihazlarından elde edilmiş resim verileri işlenerek,</a:t>
            </a:r>
            <a:r>
              <a:rPr b="1" lang="tr" sz="1100">
                <a:solidFill>
                  <a:srgbClr val="233A44"/>
                </a:solidFill>
                <a:latin typeface="Calibri"/>
                <a:ea typeface="Calibri"/>
                <a:cs typeface="Calibri"/>
                <a:sym typeface="Calibri"/>
              </a:rPr>
              <a:t> suç işleme potansiyeli</a:t>
            </a:r>
            <a:r>
              <a:rPr lang="tr" sz="1100">
                <a:solidFill>
                  <a:srgbClr val="233A44"/>
                </a:solidFill>
                <a:latin typeface="Calibri"/>
                <a:ea typeface="Calibri"/>
                <a:cs typeface="Calibri"/>
                <a:sym typeface="Calibri"/>
              </a:rPr>
              <a:t> olan resimlerin sınıflandırılıp, yetkili kişilere </a:t>
            </a:r>
            <a:r>
              <a:rPr b="1" lang="tr" sz="1100">
                <a:solidFill>
                  <a:srgbClr val="233A44"/>
                </a:solidFill>
                <a:latin typeface="Calibri"/>
                <a:ea typeface="Calibri"/>
                <a:cs typeface="Calibri"/>
                <a:sym typeface="Calibri"/>
              </a:rPr>
              <a:t>bildirilmesi</a:t>
            </a:r>
            <a:r>
              <a:rPr lang="tr" sz="1100">
                <a:solidFill>
                  <a:srgbClr val="233A44"/>
                </a:solidFill>
                <a:latin typeface="Calibri"/>
                <a:ea typeface="Calibri"/>
                <a:cs typeface="Calibri"/>
                <a:sym typeface="Calibri"/>
              </a:rPr>
              <a:t> amaçlanmaktadır.</a:t>
            </a:r>
            <a:endParaRPr/>
          </a:p>
        </p:txBody>
      </p:sp>
      <p:pic>
        <p:nvPicPr>
          <p:cNvPr id="159" name="Google Shape;15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8786" y="1080450"/>
            <a:ext cx="3630786" cy="340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8"/>
          <p:cNvSpPr txBox="1"/>
          <p:nvPr>
            <p:ph type="title"/>
          </p:nvPr>
        </p:nvSpPr>
        <p:spPr>
          <a:xfrm>
            <a:off x="819150" y="669750"/>
            <a:ext cx="7505700" cy="5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MATERYALLER</a:t>
            </a:r>
            <a:endParaRPr/>
          </a:p>
        </p:txBody>
      </p:sp>
      <p:sp>
        <p:nvSpPr>
          <p:cNvPr id="165" name="Google Shape;165;p18"/>
          <p:cNvSpPr txBox="1"/>
          <p:nvPr>
            <p:ph idx="1" type="body"/>
          </p:nvPr>
        </p:nvSpPr>
        <p:spPr>
          <a:xfrm>
            <a:off x="819150" y="1296875"/>
            <a:ext cx="7431000" cy="27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❖"/>
            </a:pPr>
            <a:r>
              <a:rPr lang="tr" sz="1100"/>
              <a:t>Projenin geliştirilmesi aşamasında </a:t>
            </a:r>
            <a:r>
              <a:rPr b="1" lang="tr" sz="1100"/>
              <a:t>birçok yazılımsal materyaller</a:t>
            </a:r>
            <a:r>
              <a:rPr lang="tr" sz="1100"/>
              <a:t> kullanılmıştır. Bu materyaller gerekli amaçların yerine getirilmesi için maksimum uyumluluk parametresi göz önüne alınarak seçilmiştir.</a:t>
            </a:r>
            <a:endParaRPr sz="1100"/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❖"/>
            </a:pPr>
            <a:r>
              <a:rPr lang="tr" sz="1100"/>
              <a:t>Geliştirme aşaması sırasında ilk olarak IoT cihaz verilerinin saklanması için </a:t>
            </a:r>
            <a:r>
              <a:rPr b="1" lang="tr" sz="1100"/>
              <a:t>Firebase Real Time </a:t>
            </a:r>
            <a:r>
              <a:rPr lang="tr" sz="1100"/>
              <a:t>bulut ortamı kullanılmıştır. Burada saklanan veriler, </a:t>
            </a:r>
            <a:r>
              <a:rPr b="1" lang="tr" sz="1100"/>
              <a:t>C# programlama </a:t>
            </a:r>
            <a:r>
              <a:rPr lang="tr" sz="1100"/>
              <a:t>dili kullanılarak masaüstü uygulaması (WPF) ile senkronize çalışmaktadır. IoT cihazlarından elde edilmiş resim öğelerinin işlenebilmesi için ise </a:t>
            </a:r>
            <a:r>
              <a:rPr b="1" lang="tr" sz="1100"/>
              <a:t>Pyhton programlama</a:t>
            </a:r>
            <a:r>
              <a:rPr lang="tr" sz="1100"/>
              <a:t> dili yardımıyla geliştirilmiş olan </a:t>
            </a:r>
            <a:r>
              <a:rPr b="1" lang="tr" sz="1100"/>
              <a:t>Nöron Ağı (CNN, Derin Öğrenme Optimizasyonu)</a:t>
            </a:r>
            <a:r>
              <a:rPr lang="tr" sz="1100"/>
              <a:t> modeli ile elde edilmiş resim verileri işlenip sınıflandırılarak masaüstü uygulamasında bildirim olarak gösterilmektedir.</a:t>
            </a:r>
            <a:endParaRPr sz="1100"/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❖"/>
            </a:pPr>
            <a:r>
              <a:rPr lang="tr" sz="1100"/>
              <a:t>CNN modelinin geliştirilmesi aşamasında ise Pyhton programlama dili üzerinde kullanılan </a:t>
            </a:r>
            <a:r>
              <a:rPr b="1" lang="tr" sz="1100"/>
              <a:t>Keras</a:t>
            </a:r>
            <a:r>
              <a:rPr lang="tr" sz="1100"/>
              <a:t>(Sinir Ağı Kütüphanesi) kütüphanesi kullanılmıştır.</a:t>
            </a:r>
            <a:endParaRPr sz="11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025" y="218350"/>
            <a:ext cx="4507525" cy="239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62500" y="152400"/>
            <a:ext cx="4229100" cy="245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06450" y="2608375"/>
            <a:ext cx="4185152" cy="2308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1025" y="2608375"/>
            <a:ext cx="4881175" cy="230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0"/>
          <p:cNvSpPr txBox="1"/>
          <p:nvPr>
            <p:ph type="title"/>
          </p:nvPr>
        </p:nvSpPr>
        <p:spPr>
          <a:xfrm>
            <a:off x="819150" y="567175"/>
            <a:ext cx="7505700" cy="57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ORTAYA SÜRÜLEN MİMARİ</a:t>
            </a:r>
            <a:endParaRPr/>
          </a:p>
        </p:txBody>
      </p:sp>
      <p:sp>
        <p:nvSpPr>
          <p:cNvPr id="179" name="Google Shape;179;p20"/>
          <p:cNvSpPr txBox="1"/>
          <p:nvPr>
            <p:ph idx="1" type="body"/>
          </p:nvPr>
        </p:nvSpPr>
        <p:spPr>
          <a:xfrm>
            <a:off x="819150" y="1168700"/>
            <a:ext cx="3584400" cy="34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❖"/>
            </a:pPr>
            <a:r>
              <a:rPr lang="tr" sz="1100"/>
              <a:t>Öne sürülen yazılım mimarisinde öncelikle her bir IoT cihazı için kullanılacak olan </a:t>
            </a:r>
            <a:r>
              <a:rPr b="1" lang="tr" sz="1100"/>
              <a:t>DNA modeli</a:t>
            </a:r>
            <a:r>
              <a:rPr lang="tr" sz="1100"/>
              <a:t> gerekmektedir. Bu model her bir cihaz için, </a:t>
            </a:r>
            <a:r>
              <a:rPr b="1" lang="tr" sz="1100"/>
              <a:t>sahip ve kullanıcı adları, IMEI ve Seri numaraları, IP Adresi ve lokasyon</a:t>
            </a:r>
            <a:r>
              <a:rPr lang="tr" sz="1100"/>
              <a:t> bilgilerini içermektedir. </a:t>
            </a:r>
            <a:endParaRPr sz="1100"/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❖"/>
            </a:pPr>
            <a:r>
              <a:rPr lang="tr" sz="1100"/>
              <a:t>Bahsi geçen bu IoT cihazlarından elde edilmiş resimlerin ise geliştirilmiş olan </a:t>
            </a:r>
            <a:r>
              <a:rPr b="1" lang="tr" sz="1100"/>
              <a:t>CNN modeli</a:t>
            </a:r>
            <a:r>
              <a:rPr lang="tr" sz="1100"/>
              <a:t> ile işlenerek </a:t>
            </a:r>
            <a:r>
              <a:rPr b="1" lang="tr" sz="1100"/>
              <a:t>resimlerin kimliklerinin saptanması</a:t>
            </a:r>
            <a:r>
              <a:rPr lang="tr" sz="1100"/>
              <a:t> </a:t>
            </a:r>
            <a:r>
              <a:rPr b="1" lang="tr" sz="1100"/>
              <a:t>(Picture Identification) işlemi</a:t>
            </a:r>
            <a:r>
              <a:rPr lang="tr" sz="1100"/>
              <a:t> gerçekleştirilmiştir.</a:t>
            </a:r>
            <a:endParaRPr sz="1100"/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❖"/>
            </a:pPr>
            <a:r>
              <a:rPr lang="tr" sz="1100"/>
              <a:t>Resimlerin sınıflandırılmasının ardından suç teşkil edebilecek </a:t>
            </a:r>
            <a:r>
              <a:rPr b="1" lang="tr" sz="1100"/>
              <a:t>(silah ve bıçak)</a:t>
            </a:r>
            <a:r>
              <a:rPr lang="tr" sz="1100"/>
              <a:t> resimlerin ait oldukları kümeye gönderilmesi sağlanmış olup hangi IoT cihazı bu veriyi sağladıysa o cihazın bilgileri </a:t>
            </a:r>
            <a:r>
              <a:rPr b="1" lang="tr" sz="1100"/>
              <a:t>gerekli birimlere iletilmiştir.</a:t>
            </a:r>
            <a:endParaRPr b="1" sz="1100"/>
          </a:p>
        </p:txBody>
      </p:sp>
      <p:pic>
        <p:nvPicPr>
          <p:cNvPr id="180" name="Google Shape;18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0625" y="1348150"/>
            <a:ext cx="3694225" cy="312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350" y="209550"/>
            <a:ext cx="8757150" cy="472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